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0" r:id="rId5"/>
    <p:sldId id="264" r:id="rId6"/>
    <p:sldId id="263" r:id="rId7"/>
    <p:sldId id="259" r:id="rId8"/>
    <p:sldId id="258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06D82A-7CC2-48FE-AE59-E985B563D5AC}" v="799" dt="2022-08-30T17:09:32.886"/>
    <p1510:client id="{3A88D760-D8B0-4A0E-AF98-CAAB4D132211}" v="65" dt="2022-08-30T18:15:41.171"/>
    <p1510:client id="{C3AC2050-788D-4F66-A799-7DFAB1C4522B}" v="132" dt="2022-08-30T15:11:46.8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2" y="2876365"/>
            <a:ext cx="8689976" cy="1563950"/>
          </a:xfrm>
        </p:spPr>
        <p:txBody>
          <a:bodyPr>
            <a:normAutofit fontScale="90000"/>
          </a:bodyPr>
          <a:lstStyle/>
          <a:p>
            <a:r>
              <a:rPr lang="nl-NL" dirty="0"/>
              <a:t>WAT DOET DE OR?</a:t>
            </a:r>
            <a:br>
              <a:rPr lang="nl-NL" dirty="0"/>
            </a:br>
            <a:r>
              <a:rPr lang="nl-NL" dirty="0"/>
              <a:t>&amp;</a:t>
            </a:r>
            <a:br>
              <a:rPr lang="nl-NL" dirty="0"/>
            </a:br>
            <a:r>
              <a:rPr lang="nl-NL" dirty="0"/>
              <a:t>WERVING Leden OR + HULPOUDERS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06876" y="4150349"/>
            <a:ext cx="8689976" cy="137159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dirty="0">
              <a:solidFill>
                <a:srgbClr val="F2950C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lang="nl-NL" b="1" dirty="0">
                <a:solidFill>
                  <a:srgbClr val="F2950C"/>
                </a:solidFill>
                <a:latin typeface="Yu Gothic"/>
                <a:ea typeface="Yu Gothic"/>
              </a:rPr>
              <a:t>SCHOOLJAAR 2022-2023 </a:t>
            </a:r>
            <a:endParaRPr lang="nl-NL" b="1" dirty="0">
              <a:solidFill>
                <a:srgbClr val="F2950C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AA6706D-B08F-4140-87AA-12F9D948D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981" y="117916"/>
            <a:ext cx="5486400" cy="153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97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9AC2EE-7BD2-4DC6-9086-4B1D3482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600" b="1" dirty="0">
                <a:solidFill>
                  <a:srgbClr val="002060"/>
                </a:solidFill>
              </a:rPr>
              <a:t>WAAROM HULPOUDER?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9264C-2846-48CC-8D4F-0B6DB0D2078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Vele handen maken licht werk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BLIJE GEZICHTJES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CONTACTEN ANDERE OUDERS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BETROKKENHEID BIJ SCHOOL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HET VOELT GOED 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  <a:ea typeface="+mn-lt"/>
                <a:cs typeface="+mn-lt"/>
              </a:rPr>
              <a:t>HET KOST maar een beetje TIJD</a:t>
            </a:r>
            <a:endParaRPr lang="nl-NL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5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66274" y="760396"/>
            <a:ext cx="10411326" cy="5135907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endParaRPr lang="nl-NL" b="1" dirty="0">
              <a:solidFill>
                <a:srgbClr val="F2950C"/>
              </a:solidFill>
            </a:endParaRPr>
          </a:p>
          <a:p>
            <a:pPr marL="0" indent="0" algn="ctr">
              <a:buNone/>
            </a:pPr>
            <a:r>
              <a:rPr lang="nl-NL" sz="3300" b="1" dirty="0">
                <a:solidFill>
                  <a:srgbClr val="002060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Hoe helpen ouders mee op school?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2060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r>
              <a:rPr lang="nl-NL" sz="2000" b="1" dirty="0">
                <a:solidFill>
                  <a:srgbClr val="002060"/>
                </a:solidFill>
                <a:latin typeface="+mj-lt"/>
                <a:ea typeface="Verdana"/>
                <a:cs typeface="Verdana" panose="020B0604030504040204" pitchFamily="34" charset="0"/>
              </a:rPr>
              <a:t>LEDEN MEDEZEGGENSCHAPSRAAD ( MR ) </a:t>
            </a:r>
            <a:endParaRPr lang="nl-NL" sz="2000" b="1" dirty="0">
              <a:solidFill>
                <a:srgbClr val="002060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/>
            <a:r>
              <a:rPr lang="nl-NL" sz="2000" b="1" dirty="0" err="1">
                <a:solidFill>
                  <a:srgbClr val="F2950C"/>
                </a:solidFill>
                <a:latin typeface="+mj-lt"/>
                <a:ea typeface="Verdana"/>
                <a:cs typeface="Verdana" panose="020B0604030504040204" pitchFamily="34" charset="0"/>
              </a:rPr>
              <a:t>dENKEN</a:t>
            </a:r>
            <a:r>
              <a:rPr lang="nl-NL" sz="2000" b="1" dirty="0">
                <a:solidFill>
                  <a:srgbClr val="F2950C"/>
                </a:solidFill>
                <a:latin typeface="+mj-lt"/>
                <a:ea typeface="Verdana"/>
                <a:cs typeface="Verdana" panose="020B0604030504040204" pitchFamily="34" charset="0"/>
              </a:rPr>
              <a:t> MEE OVER ONDERWIJS EN BELEID  </a:t>
            </a:r>
          </a:p>
          <a:p>
            <a:pPr lvl="1">
              <a:buClr>
                <a:srgbClr val="000000"/>
              </a:buClr>
            </a:pPr>
            <a:r>
              <a:rPr lang="nl-NL" sz="2000" b="1" dirty="0">
                <a:solidFill>
                  <a:srgbClr val="002060"/>
                </a:solidFill>
                <a:latin typeface="+mj-lt"/>
                <a:ea typeface="Verdana"/>
                <a:cs typeface="Verdana" panose="020B0604030504040204" pitchFamily="34" charset="0"/>
              </a:rPr>
              <a:t>LEDEN OUDERRAAD (OR)</a:t>
            </a:r>
            <a:endParaRPr lang="nl-NL" sz="2000" b="1">
              <a:solidFill>
                <a:srgbClr val="002060"/>
              </a:solidFill>
              <a:ea typeface="Verdana"/>
            </a:endParaRPr>
          </a:p>
          <a:p>
            <a:pPr lvl="2"/>
            <a:r>
              <a:rPr lang="nl-NL" sz="2000" b="1" dirty="0">
                <a:solidFill>
                  <a:srgbClr val="F2950C"/>
                </a:solidFill>
                <a:latin typeface="+mj-lt"/>
                <a:ea typeface="Verdana"/>
                <a:cs typeface="Verdana" panose="020B0604030504040204" pitchFamily="34" charset="0"/>
              </a:rPr>
              <a:t>ORGANISEREN </a:t>
            </a:r>
            <a:r>
              <a:rPr lang="nl-NL" sz="2000" b="1" dirty="0">
                <a:solidFill>
                  <a:srgbClr val="F2950C"/>
                </a:solidFill>
                <a:latin typeface="+mj-lt"/>
                <a:ea typeface="Verdana"/>
              </a:rPr>
              <a:t>activiteiten I.S.M. TEAMLEDEN SCHOOL </a:t>
            </a:r>
            <a:endParaRPr lang="nl-NL" sz="2000" b="1">
              <a:solidFill>
                <a:srgbClr val="F2950C"/>
              </a:solidFill>
              <a:latin typeface="+mj-lt"/>
              <a:ea typeface="Verdana" panose="020B0604030504040204" pitchFamily="34" charset="0"/>
            </a:endParaRPr>
          </a:p>
          <a:p>
            <a:pPr lvl="1"/>
            <a:r>
              <a:rPr lang="nl-NL" sz="2000" b="1" dirty="0">
                <a:solidFill>
                  <a:srgbClr val="002060"/>
                </a:solidFill>
                <a:latin typeface="TW Cen MT"/>
                <a:ea typeface="Verdana"/>
                <a:cs typeface="+mn-lt"/>
              </a:rPr>
              <a:t>CONTACTOUDERS ( 2 OUDERS PER KLAS )</a:t>
            </a:r>
            <a:endParaRPr lang="nl-NL" sz="2000" dirty="0">
              <a:ea typeface="Verdana"/>
              <a:cs typeface="+mn-lt"/>
            </a:endParaRPr>
          </a:p>
          <a:p>
            <a:pPr lvl="2">
              <a:buClr>
                <a:srgbClr val="000000"/>
              </a:buClr>
            </a:pPr>
            <a:r>
              <a:rPr lang="nl-NL" sz="2000" b="1" dirty="0">
                <a:solidFill>
                  <a:srgbClr val="F2950C"/>
                </a:solidFill>
                <a:latin typeface="TW Cen MT"/>
                <a:ea typeface="Verdana"/>
                <a:cs typeface="+mn-lt"/>
              </a:rPr>
              <a:t>Aanspreekpunt leerkracht naar ouders en zorgen voor iets leuks voor de leraar </a:t>
            </a:r>
            <a:endParaRPr lang="nl-NL" sz="2000" dirty="0">
              <a:ea typeface="Verdana"/>
              <a:cs typeface="+mn-lt"/>
            </a:endParaRPr>
          </a:p>
          <a:p>
            <a:pPr lvl="1">
              <a:buClr>
                <a:srgbClr val="000000"/>
              </a:buClr>
            </a:pPr>
            <a:r>
              <a:rPr lang="nl-NL" sz="2000" b="1" dirty="0">
                <a:solidFill>
                  <a:srgbClr val="002060"/>
                </a:solidFill>
                <a:latin typeface="+mj-lt"/>
                <a:ea typeface="Verdana"/>
                <a:cs typeface="Verdana" panose="020B0604030504040204" pitchFamily="34" charset="0"/>
              </a:rPr>
              <a:t>HULPOUDERS </a:t>
            </a:r>
            <a:endParaRPr lang="nl-NL" sz="2000" dirty="0"/>
          </a:p>
          <a:p>
            <a:pPr lvl="2"/>
            <a:r>
              <a:rPr lang="nl-NL" sz="2000" b="1" dirty="0">
                <a:solidFill>
                  <a:srgbClr val="F2950C"/>
                </a:solidFill>
                <a:latin typeface="+mj-lt"/>
                <a:ea typeface="Verdana"/>
                <a:cs typeface="Verdana" panose="020B0604030504040204" pitchFamily="34" charset="0"/>
              </a:rPr>
              <a:t>BEGELEIDING VAN ACTIVITEITEN</a:t>
            </a:r>
          </a:p>
          <a:p>
            <a:pPr lvl="1"/>
            <a:r>
              <a:rPr lang="nl-NL" sz="2000" b="1" dirty="0">
                <a:solidFill>
                  <a:srgbClr val="002060"/>
                </a:solidFill>
                <a:latin typeface="+mj-lt"/>
                <a:ea typeface="Verdana"/>
              </a:rPr>
              <a:t>Luizenouders</a:t>
            </a:r>
          </a:p>
          <a:p>
            <a:pPr lvl="2"/>
            <a:r>
              <a:rPr lang="nl-NL" sz="2000" b="1" dirty="0">
                <a:solidFill>
                  <a:srgbClr val="F2950C"/>
                </a:solidFill>
                <a:latin typeface="TW Cen MT"/>
                <a:ea typeface="Verdana"/>
              </a:rPr>
              <a:t>5 x per jaar (iedere woensdag na een vakantie)</a:t>
            </a:r>
            <a:endParaRPr lang="nl-NL" sz="2000" dirty="0">
              <a:solidFill>
                <a:srgbClr val="000000"/>
              </a:solidFill>
              <a:ea typeface="Verdana"/>
            </a:endParaRPr>
          </a:p>
          <a:p>
            <a:pPr marL="914400" lvl="2" indent="0">
              <a:buClr>
                <a:srgbClr val="000000"/>
              </a:buClr>
              <a:buNone/>
            </a:pPr>
            <a:r>
              <a:rPr lang="nl-NL" sz="1200" b="1" dirty="0">
                <a:solidFill>
                  <a:srgbClr val="002060"/>
                </a:solidFill>
                <a:ea typeface="Verdana"/>
                <a:cs typeface="Verdana" panose="020B0604030504040204" pitchFamily="34" charset="0"/>
              </a:rPr>
              <a:t>Via </a:t>
            </a:r>
            <a:r>
              <a:rPr lang="nl-NL" sz="1200" b="1" dirty="0" err="1">
                <a:solidFill>
                  <a:srgbClr val="002060"/>
                </a:solidFill>
                <a:ea typeface="Verdana"/>
                <a:cs typeface="Verdana" panose="020B0604030504040204" pitchFamily="34" charset="0"/>
              </a:rPr>
              <a:t>Parro</a:t>
            </a:r>
            <a:r>
              <a:rPr lang="nl-NL" sz="1200" b="1" dirty="0">
                <a:solidFill>
                  <a:srgbClr val="002060"/>
                </a:solidFill>
                <a:ea typeface="Verdana"/>
                <a:cs typeface="Verdana" panose="020B0604030504040204" pitchFamily="34" charset="0"/>
              </a:rPr>
              <a:t> komen meerdere verzoeken richting ouders om te ondersteunen </a:t>
            </a:r>
            <a:r>
              <a:rPr lang="nl-NL" sz="1200" b="1" dirty="0" err="1">
                <a:solidFill>
                  <a:srgbClr val="002060"/>
                </a:solidFill>
                <a:ea typeface="Verdana"/>
                <a:cs typeface="Verdana" panose="020B0604030504040204" pitchFamily="34" charset="0"/>
              </a:rPr>
              <a:t>dmv</a:t>
            </a:r>
            <a:r>
              <a:rPr lang="nl-NL" sz="1200" b="1" dirty="0">
                <a:solidFill>
                  <a:srgbClr val="002060"/>
                </a:solidFill>
                <a:ea typeface="Verdana"/>
                <a:cs typeface="Verdana" panose="020B0604030504040204" pitchFamily="34" charset="0"/>
              </a:rPr>
              <a:t> handjes die je kan invullen</a:t>
            </a:r>
            <a:endParaRPr lang="nl-NL" sz="1200">
              <a:solidFill>
                <a:srgbClr val="000000"/>
              </a:solidFill>
              <a:ea typeface="Verdana"/>
              <a:cs typeface="Verdana" panose="020B0604030504040204" pitchFamily="34" charset="0"/>
            </a:endParaRPr>
          </a:p>
          <a:p>
            <a:pPr marL="457200" lvl="1" indent="0" algn="ctr">
              <a:buNone/>
            </a:pPr>
            <a:endParaRPr lang="nl-NL" b="1" dirty="0">
              <a:solidFill>
                <a:srgbClr val="002060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 algn="ctr">
              <a:buNone/>
            </a:pPr>
            <a:endParaRPr lang="nl-NL" b="1" dirty="0">
              <a:solidFill>
                <a:srgbClr val="002060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0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B0D9-EF3A-4596-B293-0D5B8A4CF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600" b="1" dirty="0">
                <a:solidFill>
                  <a:srgbClr val="002060"/>
                </a:solidFill>
              </a:rPr>
              <a:t>WAT DOET DE OUDERRAAD?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295AAD-DB89-491F-B261-B8AF2FB7B21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Leuke ACTIVITEITEN ORGANISEREN I.S.M. TEAMLEDEN SCHOOL</a:t>
            </a:r>
          </a:p>
          <a:p>
            <a:r>
              <a:rPr lang="nl-NL" b="1" dirty="0">
                <a:solidFill>
                  <a:srgbClr val="002060"/>
                </a:solidFill>
              </a:rPr>
              <a:t>6x per jaar vergaderen</a:t>
            </a:r>
          </a:p>
          <a:p>
            <a:pPr>
              <a:buClr>
                <a:srgbClr val="000000"/>
              </a:buClr>
            </a:pPr>
            <a:r>
              <a:rPr lang="nl-NL" b="1" dirty="0">
                <a:solidFill>
                  <a:srgbClr val="002060"/>
                </a:solidFill>
              </a:rPr>
              <a:t>Beheer ouderbijdragen en fruitgeld</a:t>
            </a:r>
          </a:p>
          <a:p>
            <a:r>
              <a:rPr lang="nl-NL" b="1" dirty="0">
                <a:solidFill>
                  <a:srgbClr val="002060"/>
                </a:solidFill>
              </a:rPr>
              <a:t>BIJHOUDEN ADMINISTRATIE EN FINANCIEN M.B.T. ACTIVITEITEN</a:t>
            </a:r>
          </a:p>
          <a:p>
            <a:pPr>
              <a:buClr>
                <a:srgbClr val="000000"/>
              </a:buClr>
            </a:pPr>
            <a:r>
              <a:rPr lang="nl-NL" b="1" dirty="0">
                <a:solidFill>
                  <a:srgbClr val="002060"/>
                </a:solidFill>
              </a:rPr>
              <a:t>Je bent de stem van de ouder richting de school</a:t>
            </a:r>
          </a:p>
          <a:p>
            <a:endParaRPr lang="nl-N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7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82880" y="760396"/>
            <a:ext cx="11846363" cy="503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600" b="1" dirty="0">
                <a:solidFill>
                  <a:srgbClr val="002060"/>
                </a:solidFill>
              </a:rPr>
              <a:t>ACTIVITEITEN OUDERRAAD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2950C"/>
                </a:solidFill>
              </a:rPr>
              <a:t>				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113362" y="3454071"/>
            <a:ext cx="2801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+mj-lt"/>
              </a:rPr>
              <a:t>Versieren </a:t>
            </a:r>
            <a:r>
              <a:rPr lang="nl-NL" sz="1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van</a:t>
            </a:r>
            <a:r>
              <a:rPr lang="nl-NL" sz="1200" dirty="0">
                <a:latin typeface="+mj-lt"/>
              </a:rPr>
              <a:t> de school </a:t>
            </a:r>
          </a:p>
          <a:p>
            <a:r>
              <a:rPr lang="nl-NL" sz="1200" dirty="0">
                <a:latin typeface="+mj-lt"/>
              </a:rPr>
              <a:t>Sinterklaas, kerst &amp; carnaval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869" y="2389726"/>
            <a:ext cx="2983056" cy="1985529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4413130" y="4467185"/>
            <a:ext cx="3643174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200" dirty="0"/>
              <a:t>Controle fietsen van leerlingen/fiets examen afnemen</a:t>
            </a:r>
          </a:p>
        </p:txBody>
      </p:sp>
      <p:pic>
        <p:nvPicPr>
          <p:cNvPr id="15" name="Afbeelding 14" descr="A picture containing tree, table, sweet, decorated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6695" y="2092372"/>
            <a:ext cx="2305639" cy="3082845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8209463" y="5299660"/>
            <a:ext cx="271913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200" dirty="0">
                <a:latin typeface="+mj-lt"/>
                <a:ea typeface="Verdana"/>
              </a:rPr>
              <a:t>Organiseren afscheid groep 8</a:t>
            </a:r>
            <a:endParaRPr lang="en-US" dirty="0"/>
          </a:p>
        </p:txBody>
      </p:sp>
      <p:sp>
        <p:nvSpPr>
          <p:cNvPr id="20" name="Tekstvak 19"/>
          <p:cNvSpPr txBox="1"/>
          <p:nvPr/>
        </p:nvSpPr>
        <p:spPr>
          <a:xfrm>
            <a:off x="2281459" y="5944458"/>
            <a:ext cx="185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Organisatie carnavalsviering</a:t>
            </a:r>
          </a:p>
        </p:txBody>
      </p:sp>
      <p:pic>
        <p:nvPicPr>
          <p:cNvPr id="4" name="Picture 4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BF78886C-4E11-9F1B-74A7-C637B0BD3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263" y="550718"/>
            <a:ext cx="2847108" cy="2838449"/>
          </a:xfrm>
          <a:prstGeom prst="rect">
            <a:avLst/>
          </a:prstGeom>
        </p:spPr>
      </p:pic>
      <p:pic>
        <p:nvPicPr>
          <p:cNvPr id="6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99A69F5A-3926-453C-0475-74A2B5733F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5816" y="3955472"/>
            <a:ext cx="145732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82880" y="760396"/>
            <a:ext cx="11846363" cy="503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600" b="1" dirty="0">
                <a:solidFill>
                  <a:srgbClr val="002060"/>
                </a:solidFill>
              </a:rPr>
              <a:t>ACTIVITEITEN OUDERRAAD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2950C"/>
                </a:solidFill>
              </a:rPr>
              <a:t>				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269226" y="4181434"/>
            <a:ext cx="2801191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200" dirty="0">
                <a:latin typeface="+mj-lt"/>
              </a:rPr>
              <a:t>Organiseren schoolreisjes</a:t>
            </a:r>
            <a:endParaRPr lang="en-US" dirty="0"/>
          </a:p>
        </p:txBody>
      </p:sp>
      <p:pic>
        <p:nvPicPr>
          <p:cNvPr id="8" name="Afbeelding 7" descr="A picture containing meal, cluttered, several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245" y="1679680"/>
            <a:ext cx="2076554" cy="2782165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7741579" y="4618587"/>
            <a:ext cx="2123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Organisatie kerstviering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15440" y="5983728"/>
            <a:ext cx="271913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200" dirty="0">
                <a:latin typeface="+mj-lt"/>
                <a:ea typeface="Verdana"/>
                <a:cs typeface="Verdana" panose="020B0604030504040204" pitchFamily="34" charset="0"/>
              </a:rPr>
              <a:t>Organisatie Koningsspelen</a:t>
            </a:r>
            <a:endParaRPr lang="en-US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CA48EEA1-E5E3-EF02-29C4-394EAC02C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54" y="1439141"/>
            <a:ext cx="3461904" cy="2594263"/>
          </a:xfrm>
          <a:prstGeom prst="rect">
            <a:avLst/>
          </a:prstGeom>
        </p:spPr>
      </p:pic>
      <p:pic>
        <p:nvPicPr>
          <p:cNvPr id="5" name="Picture 5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01136B28-38D6-0EE7-CB19-78E36C978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537" y="4694959"/>
            <a:ext cx="1669473" cy="1243446"/>
          </a:xfrm>
          <a:prstGeom prst="rect">
            <a:avLst/>
          </a:prstGeom>
        </p:spPr>
      </p:pic>
      <p:pic>
        <p:nvPicPr>
          <p:cNvPr id="6" name="Picture 8" descr="A picture containing sky, tree, outdoor, way&#10;&#10;Description automatically generated">
            <a:extLst>
              <a:ext uri="{FF2B5EF4-FFF2-40B4-BE49-F238E27FC236}">
                <a16:creationId xmlns:a16="http://schemas.microsoft.com/office/drawing/2014/main" id="{F0695152-EB40-A023-EF0D-51D060F7D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514" y="2784763"/>
            <a:ext cx="2240973" cy="2249632"/>
          </a:xfrm>
          <a:prstGeom prst="rect">
            <a:avLst/>
          </a:prstGeom>
        </p:spPr>
      </p:pic>
      <p:sp>
        <p:nvSpPr>
          <p:cNvPr id="10" name="Tekstvak 15">
            <a:extLst>
              <a:ext uri="{FF2B5EF4-FFF2-40B4-BE49-F238E27FC236}">
                <a16:creationId xmlns:a16="http://schemas.microsoft.com/office/drawing/2014/main" id="{26E7E663-C6C9-A3EC-8E35-467CA0E836B1}"/>
              </a:ext>
            </a:extLst>
          </p:cNvPr>
          <p:cNvSpPr txBox="1"/>
          <p:nvPr/>
        </p:nvSpPr>
        <p:spPr>
          <a:xfrm>
            <a:off x="4356167" y="5161114"/>
            <a:ext cx="271913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200" dirty="0">
                <a:latin typeface="+mj-lt"/>
                <a:ea typeface="Verdana"/>
                <a:cs typeface="Verdana" panose="020B0604030504040204" pitchFamily="34" charset="0"/>
              </a:rPr>
              <a:t>Organisatie boekenmarkt</a:t>
            </a:r>
            <a:endParaRPr lang="nl-NL" sz="12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84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EDDAF79-6A4B-475D-AAA8-F682CCB9B3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0461" y="478279"/>
            <a:ext cx="1036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Coördinatie van </a:t>
            </a:r>
          </a:p>
          <a:p>
            <a:pPr algn="ctr"/>
            <a:r>
              <a:rPr lang="nl-NL" sz="2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onderhoud &amp; gezellig schoolplein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30E997C-89CC-04CB-683C-6BFA7B7FCA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038085" y="3691933"/>
            <a:ext cx="3301249" cy="2471607"/>
          </a:xfrm>
        </p:spPr>
      </p:pic>
      <p:pic>
        <p:nvPicPr>
          <p:cNvPr id="7" name="Picture 7" descr="A picture containing tree, outdoor, sky, ground&#10;&#10;Description automatically generated">
            <a:extLst>
              <a:ext uri="{FF2B5EF4-FFF2-40B4-BE49-F238E27FC236}">
                <a16:creationId xmlns:a16="http://schemas.microsoft.com/office/drawing/2014/main" id="{F0D16FC8-FFDD-9ABB-BA40-E4A809B24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854" y="1595004"/>
            <a:ext cx="3678381" cy="2758786"/>
          </a:xfrm>
          <a:prstGeom prst="rect">
            <a:avLst/>
          </a:prstGeom>
        </p:spPr>
      </p:pic>
      <p:pic>
        <p:nvPicPr>
          <p:cNvPr id="8" name="Picture 8" descr="A picture containing outdoor, sky, tree, ground&#10;&#10;Description automatically generated">
            <a:extLst>
              <a:ext uri="{FF2B5EF4-FFF2-40B4-BE49-F238E27FC236}">
                <a16:creationId xmlns:a16="http://schemas.microsoft.com/office/drawing/2014/main" id="{07957A04-0E43-6A30-CEBF-332C7B05E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490" y="1993323"/>
            <a:ext cx="3487881" cy="26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74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275362" y="815477"/>
            <a:ext cx="10963174" cy="503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600" b="1" dirty="0">
                <a:solidFill>
                  <a:srgbClr val="002060"/>
                </a:solidFill>
              </a:rPr>
              <a:t>WIE IS DE OUDERRAAD DIT SCHOOLJAAR? </a:t>
            </a:r>
          </a:p>
          <a:p>
            <a:pPr marL="0" indent="0">
              <a:buNone/>
            </a:pPr>
            <a:endParaRPr lang="nl-NL" b="1" dirty="0">
              <a:solidFill>
                <a:srgbClr val="F2950C"/>
              </a:solidFill>
            </a:endParaRPr>
          </a:p>
        </p:txBody>
      </p:sp>
      <p:sp>
        <p:nvSpPr>
          <p:cNvPr id="10" name="AutoShape 2" descr="IMG_402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4" descr="IMG_402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548893" y="6339605"/>
            <a:ext cx="1496087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Marc van </a:t>
            </a:r>
            <a:r>
              <a:rPr lang="nl-NL" sz="1000" dirty="0" err="1"/>
              <a:t>Eenennaam</a:t>
            </a:r>
            <a:r>
              <a:rPr lang="nl-NL" sz="1000" dirty="0"/>
              <a:t>, lid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7975921" y="3960841"/>
            <a:ext cx="1622768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Lisette Mikkers, lid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3150045" y="6346901"/>
            <a:ext cx="1623048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Marion Taks, lid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2743645" y="3993673"/>
            <a:ext cx="1880314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Menno Hopman, penningmeester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5572403" y="4156120"/>
            <a:ext cx="1923242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1000" dirty="0"/>
          </a:p>
        </p:txBody>
      </p:sp>
      <p:sp>
        <p:nvSpPr>
          <p:cNvPr id="24" name="Tekstvak 23"/>
          <p:cNvSpPr txBox="1"/>
          <p:nvPr/>
        </p:nvSpPr>
        <p:spPr>
          <a:xfrm>
            <a:off x="5713604" y="6346901"/>
            <a:ext cx="1923242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Femke de Bruijn, lid 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569063" y="3999144"/>
            <a:ext cx="1923242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 err="1"/>
              <a:t>Marlieke</a:t>
            </a:r>
            <a:r>
              <a:rPr lang="nl-NL" sz="1000" dirty="0"/>
              <a:t> Janssen, voorzitter</a:t>
            </a:r>
          </a:p>
        </p:txBody>
      </p:sp>
      <p:pic>
        <p:nvPicPr>
          <p:cNvPr id="2" name="Picture 5" descr="A picture containing person, clothing, person, posing&#10;&#10;Description automatically generated">
            <a:extLst>
              <a:ext uri="{FF2B5EF4-FFF2-40B4-BE49-F238E27FC236}">
                <a16:creationId xmlns:a16="http://schemas.microsoft.com/office/drawing/2014/main" id="{12C9906B-64E4-CF8C-EE61-D4A352177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082" y="1788967"/>
            <a:ext cx="1998519" cy="1998519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CB959AF0-5C96-83C2-3BD1-06369BE27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529946" y="1916817"/>
            <a:ext cx="2097847" cy="164349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B5A7AC62-B228-D315-2B29-EE4BFC5D99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901" r="15957" b="-611"/>
          <a:stretch/>
        </p:blipFill>
        <p:spPr>
          <a:xfrm>
            <a:off x="2828060" y="4452938"/>
            <a:ext cx="1854486" cy="1886143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FD28EECA-2AAD-4DDF-F04A-B8ECA2963F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116" r="-498" b="10294"/>
          <a:stretch/>
        </p:blipFill>
        <p:spPr>
          <a:xfrm>
            <a:off x="2832389" y="1816292"/>
            <a:ext cx="1756100" cy="1974779"/>
          </a:xfrm>
          <a:prstGeom prst="rect">
            <a:avLst/>
          </a:prstGeom>
        </p:spPr>
      </p:pic>
      <p:pic>
        <p:nvPicPr>
          <p:cNvPr id="9" name="Picture 17" descr="A picture containing person, wall, person, indoor&#10;&#10;Description automatically generated">
            <a:extLst>
              <a:ext uri="{FF2B5EF4-FFF2-40B4-BE49-F238E27FC236}">
                <a16:creationId xmlns:a16="http://schemas.microsoft.com/office/drawing/2014/main" id="{79A025F1-54D8-E704-6510-5F6E438DDD7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418" r="741" b="16087"/>
          <a:stretch/>
        </p:blipFill>
        <p:spPr>
          <a:xfrm>
            <a:off x="5523578" y="4417530"/>
            <a:ext cx="1482600" cy="1882438"/>
          </a:xfrm>
          <a:prstGeom prst="rect">
            <a:avLst/>
          </a:prstGeom>
        </p:spPr>
      </p:pic>
      <p:pic>
        <p:nvPicPr>
          <p:cNvPr id="18" name="Picture 20" descr="A person taking a selfie&#10;&#10;Description automatically generated">
            <a:extLst>
              <a:ext uri="{FF2B5EF4-FFF2-40B4-BE49-F238E27FC236}">
                <a16:creationId xmlns:a16="http://schemas.microsoft.com/office/drawing/2014/main" id="{9FDC50E7-5523-8FB9-7EB8-29A2AAEA09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105" t="20696" r="1455" b="2449"/>
          <a:stretch/>
        </p:blipFill>
        <p:spPr>
          <a:xfrm>
            <a:off x="455468" y="4403197"/>
            <a:ext cx="1837178" cy="1920877"/>
          </a:xfrm>
          <a:prstGeom prst="rect">
            <a:avLst/>
          </a:prstGeom>
        </p:spPr>
      </p:pic>
      <p:sp>
        <p:nvSpPr>
          <p:cNvPr id="21" name="Tekstvak 23">
            <a:extLst>
              <a:ext uri="{FF2B5EF4-FFF2-40B4-BE49-F238E27FC236}">
                <a16:creationId xmlns:a16="http://schemas.microsoft.com/office/drawing/2014/main" id="{454CBD01-8059-B2A6-BADA-E2D7FEC63F21}"/>
              </a:ext>
            </a:extLst>
          </p:cNvPr>
          <p:cNvSpPr txBox="1"/>
          <p:nvPr/>
        </p:nvSpPr>
        <p:spPr>
          <a:xfrm>
            <a:off x="5453830" y="3956992"/>
            <a:ext cx="1923242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Hanneke Verhoeven, Secretaris</a:t>
            </a:r>
          </a:p>
        </p:txBody>
      </p:sp>
      <p:pic>
        <p:nvPicPr>
          <p:cNvPr id="29" name="Picture 29">
            <a:extLst>
              <a:ext uri="{FF2B5EF4-FFF2-40B4-BE49-F238E27FC236}">
                <a16:creationId xmlns:a16="http://schemas.microsoft.com/office/drawing/2014/main" id="{6E4531B7-EFEC-F758-8083-5DA9917ACA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8992" y="4404445"/>
            <a:ext cx="1756065" cy="1937039"/>
          </a:xfrm>
          <a:prstGeom prst="rect">
            <a:avLst/>
          </a:prstGeom>
        </p:spPr>
      </p:pic>
      <p:sp>
        <p:nvSpPr>
          <p:cNvPr id="30" name="Tekstvak 23">
            <a:extLst>
              <a:ext uri="{FF2B5EF4-FFF2-40B4-BE49-F238E27FC236}">
                <a16:creationId xmlns:a16="http://schemas.microsoft.com/office/drawing/2014/main" id="{CD1F1EF4-2A5D-0E9D-B536-668A37CA8CFD}"/>
              </a:ext>
            </a:extLst>
          </p:cNvPr>
          <p:cNvSpPr txBox="1"/>
          <p:nvPr/>
        </p:nvSpPr>
        <p:spPr>
          <a:xfrm>
            <a:off x="7817763" y="6338242"/>
            <a:ext cx="2139719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000" dirty="0"/>
              <a:t>Staat jouw foto en naam straks hier??</a:t>
            </a:r>
          </a:p>
        </p:txBody>
      </p:sp>
      <p:pic>
        <p:nvPicPr>
          <p:cNvPr id="40" name="Picture 40">
            <a:extLst>
              <a:ext uri="{FF2B5EF4-FFF2-40B4-BE49-F238E27FC236}">
                <a16:creationId xmlns:a16="http://schemas.microsoft.com/office/drawing/2014/main" id="{E377ECA7-7407-6928-9F61-CCBE7BE9F1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468" y="1816802"/>
            <a:ext cx="1842655" cy="196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43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82880" y="760396"/>
            <a:ext cx="11935326" cy="5415815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nl-NL" b="1">
              <a:solidFill>
                <a:srgbClr val="F2950C"/>
              </a:solidFill>
            </a:endParaRPr>
          </a:p>
          <a:p>
            <a:pPr marL="0" indent="0" algn="ctr">
              <a:buNone/>
            </a:pPr>
            <a:r>
              <a:rPr lang="nl-NL" sz="3400" b="1" dirty="0">
                <a:solidFill>
                  <a:srgbClr val="002060"/>
                </a:solidFill>
              </a:rPr>
              <a:t>Vanuit DE OUDERRAAD ZOEKEN WE dit schooljaar OUDERS !!</a:t>
            </a:r>
            <a:endParaRPr lang="nl-NL" dirty="0"/>
          </a:p>
          <a:p>
            <a:pPr marL="0" indent="0">
              <a:buNone/>
            </a:pPr>
            <a:endParaRPr lang="nl-NL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nl-NL" sz="3400" b="1" dirty="0">
                <a:solidFill>
                  <a:srgbClr val="002060"/>
                </a:solidFill>
              </a:rPr>
              <a:t>	-</a:t>
            </a:r>
            <a:r>
              <a:rPr lang="nl-NL" sz="2900" b="1" dirty="0">
                <a:solidFill>
                  <a:srgbClr val="002060"/>
                </a:solidFill>
              </a:rPr>
              <a:t> ALS </a:t>
            </a:r>
            <a:r>
              <a:rPr lang="nl-NL" sz="2900" b="1" u="sng" dirty="0">
                <a:solidFill>
                  <a:srgbClr val="002060"/>
                </a:solidFill>
              </a:rPr>
              <a:t>LID VAN DE OUDERRAAD:</a:t>
            </a:r>
            <a:r>
              <a:rPr lang="nl-NL" sz="2900" b="1" dirty="0">
                <a:solidFill>
                  <a:srgbClr val="002060"/>
                </a:solidFill>
              </a:rPr>
              <a:t> COORDINATIE &amp; ORGANISATIE DIVERSE ACTIVITEITEN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002060"/>
                </a:solidFill>
              </a:rPr>
              <a:t>	- ALS </a:t>
            </a:r>
            <a:r>
              <a:rPr lang="nl-NL" sz="2900" b="1" u="sng" dirty="0">
                <a:solidFill>
                  <a:srgbClr val="002060"/>
                </a:solidFill>
              </a:rPr>
              <a:t>HULPOUDER:</a:t>
            </a:r>
            <a:r>
              <a:rPr lang="nl-NL" sz="2900" b="1" dirty="0">
                <a:solidFill>
                  <a:srgbClr val="002060"/>
                </a:solidFill>
              </a:rPr>
              <a:t>  </a:t>
            </a:r>
            <a:r>
              <a:rPr lang="nl-NL" sz="2300" b="1" dirty="0">
                <a:solidFill>
                  <a:srgbClr val="002060"/>
                </a:solidFill>
              </a:rPr>
              <a:t>-</a:t>
            </a:r>
            <a:r>
              <a:rPr lang="nl-NL" sz="3400" b="1" dirty="0">
                <a:solidFill>
                  <a:srgbClr val="002060"/>
                </a:solidFill>
              </a:rPr>
              <a:t> </a:t>
            </a:r>
            <a:r>
              <a:rPr lang="nl-NL" sz="2300" b="1" dirty="0">
                <a:solidFill>
                  <a:srgbClr val="002060"/>
                </a:solidFill>
              </a:rPr>
              <a:t>SPECIFIEKE HULP VOOR 1 OF MEERDERE ACTIVITEITEN, uitvraag via </a:t>
            </a:r>
            <a:r>
              <a:rPr lang="nl-NL" sz="2300" b="1" dirty="0" err="1">
                <a:solidFill>
                  <a:srgbClr val="002060"/>
                </a:solidFill>
              </a:rPr>
              <a:t>Parro</a:t>
            </a:r>
            <a:endParaRPr lang="nl-NL" sz="23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nl-NL" sz="2300" b="1" dirty="0">
                <a:solidFill>
                  <a:srgbClr val="002060"/>
                </a:solidFill>
              </a:rPr>
              <a:t>                                                         -  versieren school voor sinterklaas/kerst</a:t>
            </a:r>
          </a:p>
          <a:p>
            <a:pPr marL="0" indent="0">
              <a:buNone/>
            </a:pPr>
            <a:r>
              <a:rPr lang="nl-NL" sz="2300" b="1" dirty="0">
                <a:solidFill>
                  <a:srgbClr val="002060"/>
                </a:solidFill>
              </a:rPr>
              <a:t>                                                         -  opzetten podium carnaval of begeleiden carnavalsoptocht</a:t>
            </a:r>
          </a:p>
          <a:p>
            <a:pPr marL="0" indent="0">
              <a:buNone/>
            </a:pPr>
            <a:r>
              <a:rPr lang="nl-NL" sz="2300" b="1" dirty="0">
                <a:solidFill>
                  <a:srgbClr val="002060"/>
                </a:solidFill>
              </a:rPr>
              <a:t>                                                         -  activiteiten verbetering &amp; onderhoud schoolplein</a:t>
            </a:r>
          </a:p>
          <a:p>
            <a:pPr marL="0" indent="0">
              <a:buNone/>
            </a:pPr>
            <a:r>
              <a:rPr lang="nl-NL" sz="2300" b="1" dirty="0">
                <a:solidFill>
                  <a:srgbClr val="002060"/>
                </a:solidFill>
              </a:rPr>
              <a:t>                                                         -  Als luizenmoeder</a:t>
            </a:r>
          </a:p>
          <a:p>
            <a:pPr marL="0" indent="0">
              <a:buNone/>
            </a:pPr>
            <a:endParaRPr lang="nl-NL" sz="23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nl-NL" sz="2500" b="1" u="sng" dirty="0">
                <a:solidFill>
                  <a:srgbClr val="002060"/>
                </a:solidFill>
              </a:rPr>
              <a:t>Weet je het nog niet? Schroom niet om later alsnog contact op te nemen met een van de or leden</a:t>
            </a:r>
          </a:p>
        </p:txBody>
      </p:sp>
    </p:spTree>
    <p:extLst>
      <p:ext uri="{BB962C8B-B14F-4D97-AF65-F5344CB8AC3E}">
        <p14:creationId xmlns:p14="http://schemas.microsoft.com/office/powerpoint/2010/main" val="1250707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9AC2EE-7BD2-4DC6-9086-4B1D3482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600" b="1" dirty="0">
                <a:solidFill>
                  <a:srgbClr val="002060"/>
                </a:solidFill>
              </a:rPr>
              <a:t>WAAROM OR-lid </a:t>
            </a:r>
            <a:endParaRPr lang="nl-NL" sz="2600" b="1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9264C-2846-48CC-8D4F-0B6DB0D2078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383616" cy="39869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Vele handen maken licht werk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BLIJE GEZICHTJES van kinderen van wat jij georganiseerd hebt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CONTACTEN ANDERE OUDERS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BETROKKENHEID BIJ SCHOOL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HET VOELT GOED 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BBQ met de OR einde seizoen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Je krijgt net even wat meer info over het reilen en zeilen op de school</a:t>
            </a:r>
          </a:p>
          <a:p>
            <a:pPr>
              <a:buClr>
                <a:srgbClr val="33CC33"/>
              </a:buClr>
              <a:buFont typeface="Wingdings" panose="05000000000000000000" pitchFamily="2" charset="2"/>
              <a:buChar char="ü"/>
            </a:pPr>
            <a:r>
              <a:rPr lang="nl-NL" b="1" dirty="0">
                <a:solidFill>
                  <a:srgbClr val="002060"/>
                </a:solidFill>
              </a:rPr>
              <a:t>Het kost niet heel veel van je tijd!</a:t>
            </a:r>
          </a:p>
        </p:txBody>
      </p:sp>
    </p:spTree>
    <p:extLst>
      <p:ext uri="{BB962C8B-B14F-4D97-AF65-F5344CB8AC3E}">
        <p14:creationId xmlns:p14="http://schemas.microsoft.com/office/powerpoint/2010/main" val="1195462007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310</TotalTime>
  <Words>406</Words>
  <Application>Microsoft Office PowerPoint</Application>
  <PresentationFormat>Breedbeeld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Yu Gothic</vt:lpstr>
      <vt:lpstr>Arial</vt:lpstr>
      <vt:lpstr>Tw Cen MT</vt:lpstr>
      <vt:lpstr>Tw Cen MT</vt:lpstr>
      <vt:lpstr>Wingdings</vt:lpstr>
      <vt:lpstr>Druppel</vt:lpstr>
      <vt:lpstr>WAT DOET DE OR? &amp; WERVING Leden OR + HULPOUDERS</vt:lpstr>
      <vt:lpstr>PowerPoint-presentatie</vt:lpstr>
      <vt:lpstr>WAT DOET DE OUDERRAAD?</vt:lpstr>
      <vt:lpstr>PowerPoint-presentatie</vt:lpstr>
      <vt:lpstr>PowerPoint-presentatie</vt:lpstr>
      <vt:lpstr>Coördinatie van  onderhoud &amp; gezellig schoolplein</vt:lpstr>
      <vt:lpstr>PowerPoint-presentatie</vt:lpstr>
      <vt:lpstr>PowerPoint-presentatie</vt:lpstr>
      <vt:lpstr>WAAROM OR-lid </vt:lpstr>
      <vt:lpstr>WAAROM HULPOUDER?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Jet Derks</dc:creator>
  <cp:lastModifiedBy>Anita van Gemert</cp:lastModifiedBy>
  <cp:revision>340</cp:revision>
  <dcterms:created xsi:type="dcterms:W3CDTF">2016-09-26T14:07:24Z</dcterms:created>
  <dcterms:modified xsi:type="dcterms:W3CDTF">2022-11-15T12:04:17Z</dcterms:modified>
</cp:coreProperties>
</file>